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9" r:id="rId4"/>
    <p:sldId id="274" r:id="rId5"/>
    <p:sldId id="275" r:id="rId6"/>
    <p:sldId id="27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997A-3E08-42C0-AEAC-667034551176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474997A-3E08-42C0-AEAC-667034551176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474997A-3E08-42C0-AEAC-667034551176}" type="datetimeFigureOut">
              <a:rPr lang="en-US" smtClean="0"/>
              <a:pPr/>
              <a:t>6/6/2017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E343E3B-A8F3-4C25-BB51-5526769DE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064" y="2971800"/>
            <a:ext cx="6480048" cy="2301240"/>
          </a:xfrm>
        </p:spPr>
        <p:txBody>
          <a:bodyPr/>
          <a:lstStyle/>
          <a:p>
            <a:r>
              <a:rPr lang="en-US" dirty="0" smtClean="0"/>
              <a:t>Report of the NPDES Subcommittee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050" y="1371600"/>
            <a:ext cx="6480048" cy="588788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/>
              <a:t>Paul Novak, IDEM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29200" y="5257800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214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Technical Committee Meeting</a:t>
            </a:r>
          </a:p>
          <a:p>
            <a:pPr algn="r"/>
            <a:r>
              <a:rPr lang="en-US" sz="2400" dirty="0" smtClean="0"/>
              <a:t>June 6-7, 2017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0"/>
            <a:ext cx="7467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Committee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Subcommittee met by conference call on May 17, 2017.</a:t>
            </a:r>
          </a:p>
          <a:p>
            <a:r>
              <a:rPr lang="en-US" dirty="0" smtClean="0"/>
              <a:t>3 states &amp; EPA Region 5 and EPA HQ participated on the call.</a:t>
            </a:r>
          </a:p>
          <a:p>
            <a:r>
              <a:rPr lang="en-US" dirty="0" smtClean="0"/>
              <a:t>Agenda:</a:t>
            </a:r>
          </a:p>
          <a:p>
            <a:pPr lvl="1"/>
            <a:r>
              <a:rPr lang="en-US" dirty="0" smtClean="0"/>
              <a:t>How states are handling </a:t>
            </a:r>
            <a:r>
              <a:rPr lang="en-US" dirty="0" smtClean="0"/>
              <a:t>EPA Stay of Compliance  Dates in </a:t>
            </a:r>
            <a:r>
              <a:rPr lang="en-US" dirty="0" smtClean="0"/>
              <a:t>the Steam Electric Power Generating Effluent Guidelines. </a:t>
            </a:r>
          </a:p>
          <a:p>
            <a:pPr lvl="1"/>
            <a:r>
              <a:rPr lang="en-US" dirty="0" smtClean="0"/>
              <a:t>Mercury Mass Balance – Use of ICIS data for point source load calculations.</a:t>
            </a:r>
          </a:p>
          <a:p>
            <a:pPr lvl="1"/>
            <a:r>
              <a:rPr lang="en-US" dirty="0" smtClean="0"/>
              <a:t>Bacteria TMDL Update.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763000" cy="1143000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 smtClean="0"/>
              <a:t>Steam Electric Power Generating Effluent Guidelines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257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400" dirty="0" smtClean="0"/>
              <a:t>IDEM -  </a:t>
            </a:r>
            <a:r>
              <a:rPr lang="en-US" sz="2400" dirty="0" smtClean="0"/>
              <a:t>No </a:t>
            </a:r>
            <a:r>
              <a:rPr lang="en-US" sz="2400" dirty="0" err="1" smtClean="0"/>
              <a:t>permitees</a:t>
            </a:r>
            <a:r>
              <a:rPr lang="en-US" sz="2400" dirty="0" smtClean="0"/>
              <a:t> have yet requested a change </a:t>
            </a:r>
            <a:r>
              <a:rPr lang="en-US" sz="2400" dirty="0" err="1" smtClean="0"/>
              <a:t>fom</a:t>
            </a:r>
            <a:r>
              <a:rPr lang="en-US" sz="2400" dirty="0" smtClean="0"/>
              <a:t> the ELG dates in their current permits. </a:t>
            </a:r>
            <a:endParaRPr lang="en-US" sz="2400" dirty="0"/>
          </a:p>
          <a:p>
            <a:pPr marL="749808" lvl="2" indent="0">
              <a:buNone/>
            </a:pPr>
            <a:endParaRPr lang="en-US" b="1" dirty="0" smtClean="0"/>
          </a:p>
          <a:p>
            <a:pPr>
              <a:buNone/>
            </a:pPr>
            <a:r>
              <a:rPr lang="en-US" sz="2400" dirty="0" smtClean="0"/>
              <a:t>PADEP</a:t>
            </a:r>
          </a:p>
          <a:p>
            <a:pPr lvl="1"/>
            <a:r>
              <a:rPr lang="en-US" sz="2400" dirty="0" smtClean="0"/>
              <a:t>Has not issued any permits which includes the guidelines.</a:t>
            </a:r>
          </a:p>
          <a:p>
            <a:pPr lvl="1"/>
            <a:r>
              <a:rPr lang="en-US" sz="2400" dirty="0" smtClean="0"/>
              <a:t>PA DEP HQ policy to wait until EPA provides guidance.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OEPA</a:t>
            </a:r>
          </a:p>
          <a:p>
            <a:pPr lvl="1"/>
            <a:r>
              <a:rPr lang="en-US" sz="2400" dirty="0" smtClean="0"/>
              <a:t>Compliance dates have already been negotiated with </a:t>
            </a:r>
            <a:r>
              <a:rPr lang="en-US" sz="2400" dirty="0" err="1" smtClean="0"/>
              <a:t>permittees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err="1" smtClean="0"/>
              <a:t>Permittees</a:t>
            </a:r>
            <a:r>
              <a:rPr lang="en-US" sz="2400" dirty="0" smtClean="0"/>
              <a:t> given option to include compliance dates in permit </a:t>
            </a:r>
            <a:r>
              <a:rPr lang="en-US" sz="2400" dirty="0" err="1" smtClean="0"/>
              <a:t>modiifcations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All </a:t>
            </a:r>
            <a:r>
              <a:rPr lang="en-US" sz="2400" dirty="0" err="1" smtClean="0"/>
              <a:t>permittees</a:t>
            </a:r>
            <a:r>
              <a:rPr lang="en-US" sz="2400" dirty="0" smtClean="0"/>
              <a:t> have opted not to include compliance dates in their permits.</a:t>
            </a:r>
          </a:p>
          <a:p>
            <a:endParaRPr lang="en-US" sz="2800" dirty="0" smtClean="0"/>
          </a:p>
          <a:p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8438"/>
            <a:ext cx="7467600" cy="1798638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Approach to Calculating Point Source Loads Using National Data Base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00600"/>
          </a:xfrm>
        </p:spPr>
        <p:txBody>
          <a:bodyPr/>
          <a:lstStyle/>
          <a:p>
            <a:r>
              <a:rPr lang="en-US" dirty="0" smtClean="0"/>
              <a:t>Staff explained ORSANCO’s approach to using ICIS national discharge data for estimating mercury loads from point sources.</a:t>
            </a:r>
          </a:p>
          <a:p>
            <a:r>
              <a:rPr lang="en-US" dirty="0" smtClean="0"/>
              <a:t>Committee advised staff on handling internal/external outfall data so that double counting or excluding data would not occur.</a:t>
            </a:r>
          </a:p>
          <a:p>
            <a:r>
              <a:rPr lang="en-US" dirty="0" smtClean="0"/>
              <a:t>Reasonable approach was agreed.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Update on </a:t>
            </a:r>
            <a:r>
              <a:rPr lang="en-US" dirty="0" err="1" smtClean="0"/>
              <a:t>BacT</a:t>
            </a:r>
            <a:r>
              <a:rPr lang="en-US" dirty="0" smtClean="0"/>
              <a:t> TMDL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72400" cy="5257800"/>
          </a:xfrm>
        </p:spPr>
        <p:txBody>
          <a:bodyPr/>
          <a:lstStyle/>
          <a:p>
            <a:r>
              <a:rPr lang="en-US" dirty="0" smtClean="0"/>
              <a:t>Jean Chruscicki, EPA Region 5, provided an update on the Ohio River Bacteria TMDL.</a:t>
            </a:r>
          </a:p>
          <a:p>
            <a:r>
              <a:rPr lang="en-US" dirty="0" smtClean="0"/>
              <a:t>Some of main state concerns over impacts on permits for CSOs and MS4s.</a:t>
            </a:r>
          </a:p>
          <a:p>
            <a:r>
              <a:rPr lang="en-US" dirty="0" smtClean="0"/>
              <a:t>Indicated that language exists in TMDL that TMDL will not </a:t>
            </a:r>
            <a:r>
              <a:rPr lang="en-US" dirty="0" err="1" smtClean="0"/>
              <a:t>supercede</a:t>
            </a:r>
            <a:r>
              <a:rPr lang="en-US" dirty="0" smtClean="0"/>
              <a:t> LTCPs.</a:t>
            </a:r>
          </a:p>
          <a:p>
            <a:r>
              <a:rPr lang="en-US" dirty="0" smtClean="0"/>
              <a:t>EPA currently conducting internal and state review of the project.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819400"/>
            <a:ext cx="7467600" cy="1143000"/>
          </a:xfrm>
        </p:spPr>
        <p:txBody>
          <a:bodyPr/>
          <a:lstStyle/>
          <a:p>
            <a:pPr algn="ctr"/>
            <a:r>
              <a:rPr lang="en-US" dirty="0" smtClean="0"/>
              <a:t>Questions??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93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3664</TotalTime>
  <Words>275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Franklin Gothic Book</vt:lpstr>
      <vt:lpstr>Wingdings 2</vt:lpstr>
      <vt:lpstr>Technic</vt:lpstr>
      <vt:lpstr>Report of the NPDES Subcommittee</vt:lpstr>
      <vt:lpstr>Committee Agenda</vt:lpstr>
      <vt:lpstr>Steam Electric Power Generating Effluent Guidelines</vt:lpstr>
      <vt:lpstr>Approach to Calculating Point Source Loads Using National Data Base</vt:lpstr>
      <vt:lpstr>Update on BacT TMDL</vt:lpstr>
      <vt:lpstr>Questions??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of the NPDES Subcommittee</dc:title>
  <dc:creator>jason</dc:creator>
  <cp:lastModifiedBy>Paul</cp:lastModifiedBy>
  <cp:revision>297</cp:revision>
  <dcterms:created xsi:type="dcterms:W3CDTF">2013-02-06T19:29:41Z</dcterms:created>
  <dcterms:modified xsi:type="dcterms:W3CDTF">2017-06-06T17:31:02Z</dcterms:modified>
</cp:coreProperties>
</file>